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653" r:id="rId2"/>
    <p:sldId id="914" r:id="rId3"/>
    <p:sldId id="897" r:id="rId4"/>
    <p:sldId id="915" r:id="rId5"/>
    <p:sldId id="916" r:id="rId6"/>
    <p:sldId id="917" r:id="rId7"/>
    <p:sldId id="918" r:id="rId8"/>
    <p:sldId id="919" r:id="rId9"/>
    <p:sldId id="920" r:id="rId10"/>
    <p:sldId id="921" r:id="rId11"/>
    <p:sldId id="922" r:id="rId12"/>
    <p:sldId id="923" r:id="rId13"/>
    <p:sldId id="924" r:id="rId14"/>
    <p:sldId id="925" r:id="rId15"/>
    <p:sldId id="926" r:id="rId16"/>
    <p:sldId id="927" r:id="rId17"/>
    <p:sldId id="929" r:id="rId18"/>
    <p:sldId id="930" r:id="rId19"/>
    <p:sldId id="931" r:id="rId20"/>
    <p:sldId id="932" r:id="rId21"/>
    <p:sldId id="854" r:id="rId22"/>
    <p:sldId id="940" r:id="rId23"/>
    <p:sldId id="941" r:id="rId24"/>
    <p:sldId id="942" r:id="rId25"/>
    <p:sldId id="943" r:id="rId26"/>
    <p:sldId id="944" r:id="rId27"/>
    <p:sldId id="934" r:id="rId28"/>
    <p:sldId id="935" r:id="rId29"/>
    <p:sldId id="936" r:id="rId30"/>
    <p:sldId id="937" r:id="rId31"/>
    <p:sldId id="938" r:id="rId32"/>
    <p:sldId id="939" r:id="rId33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 siyuan" initials="ss" lastIdx="1" clrIdx="0"/>
  <p:cmAuthor id="2" name="cftao" initials="c" lastIdx="3" clrIdx="1">
    <p:extLst>
      <p:ext uri="{19B8F6BF-5375-455C-9EA6-DF929625EA0E}">
        <p15:presenceInfo xmlns:p15="http://schemas.microsoft.com/office/powerpoint/2012/main" userId="e3a1e0f192ba26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60004"/>
    <a:srgbClr val="D0E3EA"/>
    <a:srgbClr val="6193E9"/>
    <a:srgbClr val="EB231D"/>
    <a:srgbClr val="5394F0"/>
    <a:srgbClr val="193375"/>
    <a:srgbClr val="182E66"/>
    <a:srgbClr val="1C2E62"/>
    <a:srgbClr val="10253D"/>
    <a:srgbClr val="E6E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4" autoAdjust="0"/>
    <p:restoredTop sz="94757" autoAdjust="0"/>
  </p:normalViewPr>
  <p:slideViewPr>
    <p:cSldViewPr snapToGrid="0" snapToObjects="1">
      <p:cViewPr varScale="1">
        <p:scale>
          <a:sx n="152" d="100"/>
          <a:sy n="152" d="100"/>
        </p:scale>
        <p:origin x="1133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46585-7704-B149-B773-1056D2E9CE8D}" type="datetimeFigureOut">
              <a:rPr kumimoji="1" lang="zh-CN" altLang="en-US" smtClean="0"/>
              <a:t>2023/12/21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E4E50-030A-7B4A-9CEE-6C656B2B894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865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463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43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62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318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447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8463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9837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011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616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994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77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6913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760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8360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1513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975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7318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4695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7166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4199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8523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699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39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735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279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705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76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574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99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188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372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73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标题 1"/>
          <p:cNvSpPr txBox="1">
            <a:spLocks/>
          </p:cNvSpPr>
          <p:nvPr userDrawn="1"/>
        </p:nvSpPr>
        <p:spPr>
          <a:xfrm>
            <a:off x="1387307" y="3175396"/>
            <a:ext cx="4882460" cy="425054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437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B68A39A-923A-44B9-9A70-967E8DE99921}"/>
              </a:ext>
            </a:extLst>
          </p:cNvPr>
          <p:cNvSpPr/>
          <p:nvPr userDrawn="1"/>
        </p:nvSpPr>
        <p:spPr>
          <a:xfrm>
            <a:off x="876300" y="714375"/>
            <a:ext cx="7391400" cy="3714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47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29698" y="8375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457200" y="172531"/>
            <a:ext cx="7772400" cy="4444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13"/>
          </p:nvPr>
        </p:nvSpPr>
        <p:spPr>
          <a:xfrm>
            <a:off x="6944981" y="185353"/>
            <a:ext cx="2199019" cy="4444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16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0636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>
            <a:lvl1pPr algn="r">
              <a:defRPr sz="900"/>
            </a:lvl1pPr>
          </a:lstStyle>
          <a:p>
            <a:fld id="{FD4F6516-883E-5242-B756-5F986E0946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29698" y="8375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4692"/>
            <a:ext cx="8229600" cy="57070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0">
                <a:solidFill>
                  <a:srgbClr val="182E66"/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16" name="直接连接符 5">
            <a:extLst>
              <a:ext uri="{FF2B5EF4-FFF2-40B4-BE49-F238E27FC236}">
                <a16:creationId xmlns:a16="http://schemas.microsoft.com/office/drawing/2014/main" id="{41B9C53C-78DD-433F-AAD2-D47FA3787EAB}"/>
              </a:ext>
            </a:extLst>
          </p:cNvPr>
          <p:cNvCxnSpPr/>
          <p:nvPr userDrawn="1"/>
        </p:nvCxnSpPr>
        <p:spPr>
          <a:xfrm>
            <a:off x="-979" y="687347"/>
            <a:ext cx="91293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BF5F08C-6953-8444-BDF8-5399D1DA1714}"/>
              </a:ext>
            </a:extLst>
          </p:cNvPr>
          <p:cNvSpPr/>
          <p:nvPr userDrawn="1"/>
        </p:nvSpPr>
        <p:spPr>
          <a:xfrm>
            <a:off x="-1" y="248506"/>
            <a:ext cx="380987" cy="438582"/>
          </a:xfrm>
          <a:prstGeom prst="rect">
            <a:avLst/>
          </a:prstGeom>
          <a:solidFill>
            <a:srgbClr val="182E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257A04C-B34B-E342-B2E9-67B959AA9F5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837550"/>
            <a:ext cx="8229600" cy="3929453"/>
          </a:xfrm>
          <a:prstGeom prst="rect">
            <a:avLst/>
          </a:prstGeom>
        </p:spPr>
        <p:txBody>
          <a:bodyPr lIns="90000"/>
          <a:lstStyle>
            <a:lvl1pPr marL="234900" indent="-234900">
              <a:buClr>
                <a:srgbClr val="1C2E62"/>
              </a:buClr>
              <a:buSzPct val="80000"/>
              <a:buFont typeface="Wingdings" pitchFamily="2" charset="2"/>
              <a:buChar char="l"/>
              <a:defRPr sz="2000">
                <a:latin typeface="微软雅黑"/>
                <a:ea typeface="微软雅黑"/>
                <a:cs typeface="微软雅黑"/>
              </a:defRPr>
            </a:lvl1pPr>
            <a:lvl2pPr marL="598950" indent="-141750">
              <a:buClr>
                <a:srgbClr val="1C2E6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071000" indent="-156600"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8BF5E5-241F-4A4A-843B-8336C8765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11212" y="154607"/>
            <a:ext cx="461665" cy="461665"/>
          </a:xfrm>
          <a:prstGeom prst="rect">
            <a:avLst/>
          </a:prstGeom>
        </p:spPr>
      </p:pic>
      <p:pic>
        <p:nvPicPr>
          <p:cNvPr id="12" name="Picture 2" descr="子科技大学校徽图案带校名LOGO图片素材|png - 设计盒子">
            <a:extLst>
              <a:ext uri="{FF2B5EF4-FFF2-40B4-BE49-F238E27FC236}">
                <a16:creationId xmlns:a16="http://schemas.microsoft.com/office/drawing/2014/main" id="{CAAF6B66-8C7C-6E41-AF0B-AA27ED6EFE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8572877" y="120518"/>
            <a:ext cx="555476" cy="51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16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53519"/>
            <a:ext cx="4038600" cy="304110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微软雅黑"/>
                <a:ea typeface="微软雅黑"/>
                <a:cs typeface="微软雅黑"/>
              </a:defRPr>
            </a:lvl1pPr>
            <a:lvl2pPr>
              <a:defRPr sz="12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1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3519"/>
            <a:ext cx="4038600" cy="304110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微软雅黑"/>
                <a:ea typeface="微软雅黑"/>
                <a:cs typeface="微软雅黑"/>
              </a:defRPr>
            </a:lvl1pPr>
            <a:lvl2pPr>
              <a:defRPr sz="12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1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229698" y="8375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9" name="直接连接符 5">
            <a:extLst>
              <a:ext uri="{FF2B5EF4-FFF2-40B4-BE49-F238E27FC236}">
                <a16:creationId xmlns:a16="http://schemas.microsoft.com/office/drawing/2014/main" id="{41B9C53C-78DD-433F-AAD2-D47FA3787EAB}"/>
              </a:ext>
            </a:extLst>
          </p:cNvPr>
          <p:cNvCxnSpPr/>
          <p:nvPr userDrawn="1"/>
        </p:nvCxnSpPr>
        <p:spPr>
          <a:xfrm>
            <a:off x="7334" y="612530"/>
            <a:ext cx="91293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15">
            <a:extLst>
              <a:ext uri="{FF2B5EF4-FFF2-40B4-BE49-F238E27FC236}">
                <a16:creationId xmlns:a16="http://schemas.microsoft.com/office/drawing/2014/main" id="{E6457CA3-06E1-4764-B4C3-0EF5559B0DD9}"/>
              </a:ext>
            </a:extLst>
          </p:cNvPr>
          <p:cNvCxnSpPr>
            <a:cxnSpLocks/>
          </p:cNvCxnSpPr>
          <p:nvPr userDrawn="1"/>
        </p:nvCxnSpPr>
        <p:spPr>
          <a:xfrm>
            <a:off x="7620563" y="611843"/>
            <a:ext cx="151610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2"/>
          <p:cNvSpPr>
            <a:spLocks noGrp="1"/>
          </p:cNvSpPr>
          <p:nvPr>
            <p:ph type="body" idx="13"/>
          </p:nvPr>
        </p:nvSpPr>
        <p:spPr>
          <a:xfrm>
            <a:off x="457200" y="160658"/>
            <a:ext cx="7772400" cy="4444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type="body" idx="14"/>
          </p:nvPr>
        </p:nvSpPr>
        <p:spPr>
          <a:xfrm>
            <a:off x="6944980" y="185353"/>
            <a:ext cx="2199019" cy="4444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16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9645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488246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799297"/>
            <a:ext cx="4882460" cy="274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488246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接连接符 5">
            <a:extLst>
              <a:ext uri="{FF2B5EF4-FFF2-40B4-BE49-F238E27FC236}">
                <a16:creationId xmlns:a16="http://schemas.microsoft.com/office/drawing/2014/main" id="{41B9C53C-78DD-433F-AAD2-D47FA3787EAB}"/>
              </a:ext>
            </a:extLst>
          </p:cNvPr>
          <p:cNvCxnSpPr/>
          <p:nvPr userDrawn="1"/>
        </p:nvCxnSpPr>
        <p:spPr>
          <a:xfrm>
            <a:off x="7334" y="612530"/>
            <a:ext cx="91293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15">
            <a:extLst>
              <a:ext uri="{FF2B5EF4-FFF2-40B4-BE49-F238E27FC236}">
                <a16:creationId xmlns:a16="http://schemas.microsoft.com/office/drawing/2014/main" id="{E6457CA3-06E1-4764-B4C3-0EF5559B0DD9}"/>
              </a:ext>
            </a:extLst>
          </p:cNvPr>
          <p:cNvCxnSpPr>
            <a:cxnSpLocks/>
          </p:cNvCxnSpPr>
          <p:nvPr userDrawn="1"/>
        </p:nvCxnSpPr>
        <p:spPr>
          <a:xfrm>
            <a:off x="7620563" y="611843"/>
            <a:ext cx="151610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6944980" y="185353"/>
            <a:ext cx="2199019" cy="4444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16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35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8E47064-9CDF-6B43-BCB8-99B96D49A4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045703"/>
            <a:ext cx="7924800" cy="3787266"/>
          </a:xfrm>
          <a:prstGeom prst="rect">
            <a:avLst/>
          </a:prstGeom>
        </p:spPr>
        <p:txBody>
          <a:bodyPr/>
          <a:lstStyle>
            <a:lvl1pPr marL="225450" indent="-225450">
              <a:lnSpc>
                <a:spcPct val="100000"/>
              </a:lnSpc>
              <a:buClr>
                <a:srgbClr val="C00000"/>
              </a:buClr>
              <a:buSzPct val="75000"/>
              <a:buFont typeface="Wingdings" pitchFamily="2" charset="2"/>
              <a:buChar char="l"/>
              <a:defRPr b="0">
                <a:latin typeface="+mn-lt"/>
                <a:ea typeface="黑体" panose="02010609060101010101" pitchFamily="49" charset="-122"/>
              </a:defRPr>
            </a:lvl1pPr>
            <a:lvl2pPr marL="600075" indent="-230175">
              <a:lnSpc>
                <a:spcPct val="100000"/>
              </a:lnSpc>
              <a:buClr>
                <a:schemeClr val="tx1"/>
              </a:buClr>
              <a:buSzPct val="100000"/>
              <a:buFont typeface="系统字体"/>
              <a:buChar char="—"/>
              <a:defRPr>
                <a:latin typeface="+mn-lt"/>
                <a:ea typeface="黑体" panose="02010609060101010101" pitchFamily="49" charset="-122"/>
              </a:defRPr>
            </a:lvl2pPr>
            <a:lvl3pPr marL="857250" indent="-1714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ea typeface="黑体" panose="02010609060101010101" pitchFamily="49" charset="-122"/>
              </a:defRPr>
            </a:lvl3pPr>
          </a:lstStyle>
          <a:p>
            <a:r>
              <a:rPr kumimoji="1" lang="en-US" altLang="zh-CN" dirty="0"/>
              <a:t>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pPr lvl="1"/>
            <a:r>
              <a:rPr kumimoji="1" lang="en-US" altLang="zh-CN" dirty="0"/>
              <a:t>level2</a:t>
            </a:r>
          </a:p>
          <a:p>
            <a:pPr lvl="2"/>
            <a:r>
              <a:rPr kumimoji="1" lang="en-US" altLang="zh-CN" dirty="0"/>
              <a:t>level3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A186B7-B96A-1548-9D54-04B61955C558}"/>
              </a:ext>
            </a:extLst>
          </p:cNvPr>
          <p:cNvGrpSpPr/>
          <p:nvPr userDrawn="1"/>
        </p:nvGrpSpPr>
        <p:grpSpPr>
          <a:xfrm>
            <a:off x="685800" y="831460"/>
            <a:ext cx="7150535" cy="88517"/>
            <a:chOff x="812800" y="1097595"/>
            <a:chExt cx="9534046" cy="118023"/>
          </a:xfrm>
        </p:grpSpPr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A7F4805F-FA53-B443-9DB3-074D6FEF2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800" y="1107618"/>
              <a:ext cx="5292000" cy="1080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zh-CN" altLang="en-US" sz="1350"/>
            </a:p>
          </p:txBody>
        </p:sp>
        <p:sp>
          <p:nvSpPr>
            <p:cNvPr id="13" name="Line 3">
              <a:extLst>
                <a:ext uri="{FF2B5EF4-FFF2-40B4-BE49-F238E27FC236}">
                  <a16:creationId xmlns:a16="http://schemas.microsoft.com/office/drawing/2014/main" id="{D7FE70EB-2D42-434D-A10A-6213B96AC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800" y="1097595"/>
              <a:ext cx="9534046" cy="15753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14" name="标题 1">
            <a:extLst>
              <a:ext uri="{FF2B5EF4-FFF2-40B4-BE49-F238E27FC236}">
                <a16:creationId xmlns:a16="http://schemas.microsoft.com/office/drawing/2014/main" id="{38B0C4C5-0C26-904C-8948-6FE07C16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692"/>
            <a:ext cx="7924800" cy="72584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latin typeface="+mn-lt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4AE42BBF-AA06-0E4D-AE6A-363158F5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050" b="0" i="0">
                <a:latin typeface="Calibri Light" panose="020F0502020204030204" pitchFamily="34" charset="0"/>
                <a:ea typeface="SimSun" panose="02010600030101010101" pitchFamily="2" charset="-122"/>
                <a:cs typeface="Calibri Light" panose="020F0502020204030204" pitchFamily="34" charset="0"/>
              </a:defRPr>
            </a:lvl1pPr>
          </a:lstStyle>
          <a:p>
            <a:fld id="{2C955C39-D9E8-BB40-9080-35AB47FDCF1F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64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6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9" name="直接连接符 6"/>
          <p:cNvCxnSpPr>
            <a:cxnSpLocks/>
          </p:cNvCxnSpPr>
          <p:nvPr/>
        </p:nvCxnSpPr>
        <p:spPr>
          <a:xfrm>
            <a:off x="457200" y="1070361"/>
            <a:ext cx="8229600" cy="1191"/>
          </a:xfrm>
          <a:prstGeom prst="line">
            <a:avLst/>
          </a:prstGeom>
          <a:ln w="57150" cap="flat" cmpd="sng" algn="ctr">
            <a:gradFill flip="none" rotWithShape="1">
              <a:gsLst>
                <a:gs pos="0">
                  <a:schemeClr val="accent1"/>
                </a:gs>
                <a:gs pos="20000">
                  <a:schemeClr val="accent2"/>
                </a:gs>
                <a:gs pos="40000">
                  <a:schemeClr val="accent3"/>
                </a:gs>
                <a:gs pos="60000">
                  <a:schemeClr val="accent4"/>
                </a:gs>
                <a:gs pos="80000">
                  <a:schemeClr val="accent5"/>
                </a:gs>
                <a:gs pos="100000">
                  <a:schemeClr val="accent6"/>
                </a:gs>
              </a:gsLst>
              <a:lin ang="0" scaled="1"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4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 w="6350" cmpd="dbl">
                  <a:solidFill>
                    <a:schemeClr val="bg2">
                      <a:lumMod val="25000"/>
                      <a:alpha val="50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1048595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1pPr>
            <a:lvl2pPr>
              <a:defRPr sz="180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2pPr>
            <a:lvl3pPr>
              <a:defRPr sz="150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3pPr>
            <a:lvl4pPr>
              <a:defRPr sz="135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4pPr>
            <a:lvl5pPr>
              <a:defRPr sz="135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10485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EBED-CB34-4533-A5FD-C8B2023C7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50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 userDrawn="1"/>
        </p:nvGrpSpPr>
        <p:grpSpPr>
          <a:xfrm>
            <a:off x="1432603" y="1802564"/>
            <a:ext cx="4648542" cy="1914334"/>
            <a:chOff x="2411459" y="1594479"/>
            <a:chExt cx="4648542" cy="1914334"/>
          </a:xfrm>
          <a:solidFill>
            <a:srgbClr val="D9D9D9"/>
          </a:solidFill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26D0233-8ABB-47ED-B63D-788DA5511B6C}"/>
                </a:ext>
              </a:extLst>
            </p:cNvPr>
            <p:cNvSpPr txBox="1"/>
            <p:nvPr/>
          </p:nvSpPr>
          <p:spPr>
            <a:xfrm>
              <a:off x="2411459" y="1594479"/>
              <a:ext cx="4622752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endParaRPr lang="zh-CN" altLang="en-US" sz="4000" spc="98" dirty="0">
                <a:solidFill>
                  <a:srgbClr val="193375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5572C44-53B4-43BE-983B-E88B31CFDC28}"/>
                </a:ext>
              </a:extLst>
            </p:cNvPr>
            <p:cNvSpPr txBox="1"/>
            <p:nvPr/>
          </p:nvSpPr>
          <p:spPr>
            <a:xfrm>
              <a:off x="2424225" y="3111268"/>
              <a:ext cx="4635776" cy="397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4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D4F6516-883E-5242-B756-5F986E094651}" type="slidenum">
              <a:rPr lang="en-US" altLang="zh-CN" smtClean="0"/>
              <a:pPr algn="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018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61" r:id="rId4"/>
    <p:sldLayoutId id="2147483652" r:id="rId5"/>
    <p:sldLayoutId id="2147483657" r:id="rId6"/>
    <p:sldLayoutId id="2147483662" r:id="rId7"/>
    <p:sldLayoutId id="2147483663" r:id="rId8"/>
    <p:sldLayoutId id="2147483664" r:id="rId9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7"/>
          <p:cNvSpPr/>
          <p:nvPr/>
        </p:nvSpPr>
        <p:spPr>
          <a:xfrm>
            <a:off x="0" y="1765558"/>
            <a:ext cx="9144000" cy="1202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/>
              <a:t>Nerf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with normal</a:t>
            </a:r>
            <a:endParaRPr lang="zh-CN" altLang="en-US" sz="40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4415806" y="2968040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pic>
        <p:nvPicPr>
          <p:cNvPr id="1026" name="Picture 2" descr="子科技大学校徽图案带校名LOGO图片素材|png - 设计盒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0" y="2815"/>
            <a:ext cx="1081668" cy="10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383280" y="127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11045-3FD6-254F-A704-38CEBA5B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96" y="99163"/>
            <a:ext cx="812918" cy="812918"/>
          </a:xfrm>
          <a:prstGeom prst="rect">
            <a:avLst/>
          </a:prstGeom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0C853653-EB16-45A2-9473-EE091D5B7F3D}"/>
              </a:ext>
            </a:extLst>
          </p:cNvPr>
          <p:cNvSpPr txBox="1"/>
          <p:nvPr/>
        </p:nvSpPr>
        <p:spPr>
          <a:xfrm>
            <a:off x="3968391" y="2930391"/>
            <a:ext cx="195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 </a:t>
            </a:r>
            <a:endParaRPr kumimoji="1" lang="en-US" altLang="zh-CN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  <a:p>
            <a:r>
              <a:rPr kumimoji="1"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2023.11.23</a:t>
            </a:r>
            <a:endParaRPr kumimoji="1"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"/>
    </mc:Choice>
    <mc:Fallback xmlns="">
      <p:transition spd="slow" advTm="13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10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ABF9BE-88DB-1132-182C-1FDD7AD97149}"/>
              </a:ext>
            </a:extLst>
          </p:cNvPr>
          <p:cNvSpPr txBox="1"/>
          <p:nvPr/>
        </p:nvSpPr>
        <p:spPr>
          <a:xfrm>
            <a:off x="394854" y="4029688"/>
            <a:ext cx="8354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阶段一：使用预训练网络得到的</a:t>
            </a:r>
            <a:r>
              <a:rPr lang="en-US" altLang="zh-CN" dirty="0"/>
              <a:t>normal</a:t>
            </a:r>
            <a:r>
              <a:rPr lang="zh-CN" altLang="en-US" dirty="0"/>
              <a:t>有监督训练隐式神经网络</a:t>
            </a:r>
            <a:endParaRPr lang="en-US" altLang="zh-CN" dirty="0"/>
          </a:p>
          <a:p>
            <a:r>
              <a:rPr lang="zh-CN" altLang="en-US" dirty="0"/>
              <a:t>阶段二：由于网络得到的</a:t>
            </a:r>
            <a:r>
              <a:rPr lang="en-US" altLang="zh-CN" dirty="0"/>
              <a:t>normal</a:t>
            </a:r>
            <a:r>
              <a:rPr lang="zh-CN" altLang="en-US" dirty="0"/>
              <a:t>过于平滑，不利于椅子腿等纤细结构的建模，因此使用</a:t>
            </a:r>
            <a:r>
              <a:rPr lang="en-US" altLang="zh-CN" dirty="0" err="1"/>
              <a:t>mvs</a:t>
            </a:r>
            <a:r>
              <a:rPr lang="zh-CN" altLang="en-US" dirty="0"/>
              <a:t>来剔除部分不合理的标签。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DCD4AC-98B0-D9CC-F23B-6E62550F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660" y="918286"/>
            <a:ext cx="5866611" cy="294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3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实验结果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11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CBB260-E1DD-EE32-14F3-B30E97B2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83" y="761917"/>
            <a:ext cx="4268880" cy="15850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44CD48-AA99-DAA7-3536-F2885C618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363" y="761917"/>
            <a:ext cx="4502082" cy="43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实验结果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12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C561AF-B856-3642-64D8-90DB0DC1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9" y="815269"/>
            <a:ext cx="7940571" cy="15607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CDA951-F378-3C2A-2D04-CD392D96D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" y="2429391"/>
            <a:ext cx="5814276" cy="25248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15C3EC-55FA-0D10-E970-60A722B6F22A}"/>
              </a:ext>
            </a:extLst>
          </p:cNvPr>
          <p:cNvSpPr txBox="1"/>
          <p:nvPr/>
        </p:nvSpPr>
        <p:spPr>
          <a:xfrm>
            <a:off x="6240780" y="3076975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不难发现，对平面的建模是有益的，但是对正常物体的建模是有害的，会导致过度平滑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1C7E8F6-A114-A2CF-C2B8-1B8EDB5F497E}"/>
              </a:ext>
            </a:extLst>
          </p:cNvPr>
          <p:cNvSpPr/>
          <p:nvPr/>
        </p:nvSpPr>
        <p:spPr>
          <a:xfrm>
            <a:off x="2022894" y="2571750"/>
            <a:ext cx="435634" cy="2706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BE5EF26-DDF9-366B-9FB8-583FEC34E127}"/>
              </a:ext>
            </a:extLst>
          </p:cNvPr>
          <p:cNvSpPr/>
          <p:nvPr/>
        </p:nvSpPr>
        <p:spPr>
          <a:xfrm>
            <a:off x="4987505" y="2588823"/>
            <a:ext cx="435634" cy="2706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64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相关论文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13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76C34-FBBA-BD72-303B-D85815E7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8" y="774842"/>
            <a:ext cx="4399472" cy="12539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A0005D-2BDF-D567-3870-36AE13D53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60" y="2012621"/>
            <a:ext cx="7530860" cy="11677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ECF3DC-3A37-58EF-9E5D-01A25DDCA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4" y="3452312"/>
            <a:ext cx="3004052" cy="15823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21D8E7E-3E57-2AFC-4EEC-E38193687574}"/>
              </a:ext>
            </a:extLst>
          </p:cNvPr>
          <p:cNvSpPr txBox="1"/>
          <p:nvPr/>
        </p:nvSpPr>
        <p:spPr>
          <a:xfrm>
            <a:off x="4464170" y="1205971"/>
            <a:ext cx="450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CVPR_2023_Self-Supervised_Super-Plane_for_Neural_3D_Reconstruction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FDCB1D-6412-2B28-5553-5004EFCA2B9D}"/>
              </a:ext>
            </a:extLst>
          </p:cNvPr>
          <p:cNvSpPr txBox="1"/>
          <p:nvPr/>
        </p:nvSpPr>
        <p:spPr>
          <a:xfrm>
            <a:off x="-64699" y="3241049"/>
            <a:ext cx="4740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2023_arxiv_Indoor Scene Reconstruction with Fine-Grained Details Using Hybrid</a:t>
            </a:r>
            <a:endParaRPr lang="zh-CN" altLang="en-US" sz="11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108DA46-A8E5-6CE4-229B-1B9700FA3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516" y="3284562"/>
            <a:ext cx="3004052" cy="160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7"/>
          <p:cNvSpPr/>
          <p:nvPr/>
        </p:nvSpPr>
        <p:spPr>
          <a:xfrm>
            <a:off x="0" y="1765558"/>
            <a:ext cx="9144000" cy="1202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/>
              <a:t>Sphere-Guided Training of Neural Implicit Surface</a:t>
            </a:r>
            <a:endParaRPr lang="zh-CN" altLang="en-US" sz="24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4415806" y="2968040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pic>
        <p:nvPicPr>
          <p:cNvPr id="1026" name="Picture 2" descr="子科技大学校徽图案带校名LOGO图片素材|png - 设计盒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0" y="2815"/>
            <a:ext cx="1081668" cy="10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383280" y="127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11045-3FD6-254F-A704-38CEBA5B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96" y="99163"/>
            <a:ext cx="812918" cy="812918"/>
          </a:xfrm>
          <a:prstGeom prst="rect">
            <a:avLst/>
          </a:prstGeom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0C853653-EB16-45A2-9473-EE091D5B7F3D}"/>
              </a:ext>
            </a:extLst>
          </p:cNvPr>
          <p:cNvSpPr txBox="1"/>
          <p:nvPr/>
        </p:nvSpPr>
        <p:spPr>
          <a:xfrm>
            <a:off x="3968391" y="3207349"/>
            <a:ext cx="19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  </a:t>
            </a:r>
            <a:r>
              <a:rPr kumimoji="1"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2023 </a:t>
            </a:r>
            <a:r>
              <a:rPr kumimoji="1" lang="en-US" altLang="zh-C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cvpr</a:t>
            </a:r>
            <a:endParaRPr kumimoji="1"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3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"/>
    </mc:Choice>
    <mc:Fallback xmlns="">
      <p:transition spd="slow" advTm="132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主要贡献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15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5372E9-CB01-6BDC-3BAD-B5C88DBB876B}"/>
              </a:ext>
            </a:extLst>
          </p:cNvPr>
          <p:cNvSpPr txBox="1"/>
          <p:nvPr/>
        </p:nvSpPr>
        <p:spPr>
          <a:xfrm>
            <a:off x="376844" y="2110085"/>
            <a:ext cx="663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zh-CN" altLang="en-US" dirty="0"/>
              <a:t>设计了一种</a:t>
            </a:r>
            <a:r>
              <a:rPr lang="en-US" altLang="zh-CN" dirty="0" err="1"/>
              <a:t>sdf</a:t>
            </a:r>
            <a:r>
              <a:rPr lang="zh-CN" altLang="en-US" dirty="0"/>
              <a:t>渲染框架下的采样方法（球形点云逼近），从而提高采样效率。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30AE2-6DF3-55C7-077B-3372B6F35C7F}"/>
              </a:ext>
            </a:extLst>
          </p:cNvPr>
          <p:cNvSpPr txBox="1"/>
          <p:nvPr/>
        </p:nvSpPr>
        <p:spPr>
          <a:xfrm>
            <a:off x="376843" y="830641"/>
            <a:ext cx="8197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问题根源：</a:t>
            </a:r>
            <a:endParaRPr lang="en-US" altLang="zh-CN" dirty="0"/>
          </a:p>
          <a:p>
            <a:r>
              <a:rPr lang="zh-CN" altLang="en-US" dirty="0"/>
              <a:t>作者认为对于高频细节，现有的采样方式（</a:t>
            </a:r>
            <a:r>
              <a:rPr lang="en-US" altLang="zh-CN" dirty="0" err="1"/>
              <a:t>sdf</a:t>
            </a:r>
            <a:r>
              <a:rPr lang="zh-CN" altLang="en-US" dirty="0"/>
              <a:t>系列里）不太能表征高频细节，会出现过度平滑的现象。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97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背景介绍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16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30AE2-6DF3-55C7-077B-3372B6F35C7F}"/>
              </a:ext>
            </a:extLst>
          </p:cNvPr>
          <p:cNvSpPr txBox="1"/>
          <p:nvPr/>
        </p:nvSpPr>
        <p:spPr>
          <a:xfrm>
            <a:off x="376843" y="830641"/>
            <a:ext cx="8197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为了提高采样效率（希望采样点尽可能在物体表面），基于体素渲染的方法主要用到了以下几种方法：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，用一个表格（或者</a:t>
            </a:r>
            <a:r>
              <a:rPr lang="en-US" altLang="zh-CN" dirty="0"/>
              <a:t>tiny </a:t>
            </a:r>
            <a:r>
              <a:rPr lang="en-US" altLang="zh-CN" dirty="0" err="1"/>
              <a:t>mlp</a:t>
            </a:r>
            <a:r>
              <a:rPr lang="zh-CN" altLang="en-US" dirty="0"/>
              <a:t>）来记录体素，对于已知是空白的区域就跳过。训练一段时间就更新一次。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，先训练一个</a:t>
            </a:r>
            <a:r>
              <a:rPr lang="en-US" altLang="zh-CN" dirty="0"/>
              <a:t>DVGO</a:t>
            </a:r>
            <a:r>
              <a:rPr lang="zh-CN" altLang="en-US" dirty="0"/>
              <a:t>或者</a:t>
            </a:r>
            <a:r>
              <a:rPr lang="en-US" altLang="zh-CN" dirty="0"/>
              <a:t>INGP</a:t>
            </a:r>
            <a:r>
              <a:rPr lang="zh-CN" altLang="en-US" dirty="0"/>
              <a:t>（大约十几分钟），基于训好的网络作采样。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，八叉树方法自带的空白跳过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80DB9F-94D5-A8D2-C0C3-0E4E77F47345}"/>
              </a:ext>
            </a:extLst>
          </p:cNvPr>
          <p:cNvSpPr txBox="1"/>
          <p:nvPr/>
        </p:nvSpPr>
        <p:spPr>
          <a:xfrm>
            <a:off x="382385" y="3067396"/>
            <a:ext cx="837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但上述方法主要应用在体素渲染中，</a:t>
            </a:r>
            <a:r>
              <a:rPr lang="en-US" altLang="zh-CN" dirty="0" err="1"/>
              <a:t>sdf</a:t>
            </a:r>
            <a:r>
              <a:rPr lang="zh-CN" altLang="en-US" dirty="0"/>
              <a:t>的渲染方法其实并不直接适配（或者说会有一些问题？），暂无较为成熟的采样加速方法？</a:t>
            </a:r>
          </a:p>
        </p:txBody>
      </p:sp>
    </p:spTree>
    <p:extLst>
      <p:ext uri="{BB962C8B-B14F-4D97-AF65-F5344CB8AC3E}">
        <p14:creationId xmlns:p14="http://schemas.microsoft.com/office/powerpoint/2010/main" val="81498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17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BD1392-8C64-0140-41C8-EAD7B400A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9" y="1358092"/>
            <a:ext cx="2807081" cy="2831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A585F4-0CD4-9F3E-048E-C92D0DA62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898" y="1742303"/>
            <a:ext cx="5840615" cy="19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0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18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9CA16F-2709-4BFE-FB3E-2021E91F010F}"/>
              </a:ext>
            </a:extLst>
          </p:cNvPr>
          <p:cNvSpPr txBox="1"/>
          <p:nvPr/>
        </p:nvSpPr>
        <p:spPr>
          <a:xfrm>
            <a:off x="494769" y="948906"/>
            <a:ext cx="757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球体一开始半径很大，中心均匀分布，半径随着训练衰减。</a:t>
            </a:r>
            <a:endParaRPr lang="en-US" altLang="zh-CN" dirty="0"/>
          </a:p>
          <a:p>
            <a:r>
              <a:rPr lang="zh-CN" altLang="en-US" dirty="0"/>
              <a:t>中心期望分布在</a:t>
            </a:r>
            <a:r>
              <a:rPr lang="en-US" altLang="zh-CN" dirty="0" err="1"/>
              <a:t>sdf</a:t>
            </a:r>
            <a:r>
              <a:rPr lang="en-US" altLang="zh-CN" dirty="0"/>
              <a:t>=0</a:t>
            </a:r>
            <a:r>
              <a:rPr lang="zh-CN" altLang="en-US" dirty="0"/>
              <a:t>的位置，但避免点云聚集到某一局部最优点，因此设计了两个损失函数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823FD5-16CD-7B04-EDA0-59619A2EB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72" y="2536101"/>
            <a:ext cx="2331849" cy="7351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30AA48-F8AA-6023-08E1-1333DC788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43" y="2660582"/>
            <a:ext cx="291828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实验结果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19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F87EB7-ACD0-D249-38D4-12444136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" y="1190445"/>
            <a:ext cx="4572695" cy="31831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4DD045-33D0-7885-8FE5-1D260C2DE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749" y="1544059"/>
            <a:ext cx="4005507" cy="11126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42853E-8A43-692A-DCC9-2FE4FFC8F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934" y="2866278"/>
            <a:ext cx="4381066" cy="12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7"/>
          <p:cNvSpPr/>
          <p:nvPr/>
        </p:nvSpPr>
        <p:spPr>
          <a:xfrm>
            <a:off x="0" y="1765558"/>
            <a:ext cx="9144000" cy="1202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/>
              <a:t>Improving neural implicit surfaces geometry with patch warping </a:t>
            </a:r>
            <a:endParaRPr lang="zh-CN" altLang="en-US" sz="24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4415806" y="2968040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pic>
        <p:nvPicPr>
          <p:cNvPr id="1026" name="Picture 2" descr="子科技大学校徽图案带校名LOGO图片素材|png - 设计盒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0" y="2815"/>
            <a:ext cx="1081668" cy="10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383280" y="127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11045-3FD6-254F-A704-38CEBA5B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96" y="99163"/>
            <a:ext cx="812918" cy="812918"/>
          </a:xfrm>
          <a:prstGeom prst="rect">
            <a:avLst/>
          </a:prstGeom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0C853653-EB16-45A2-9473-EE091D5B7F3D}"/>
              </a:ext>
            </a:extLst>
          </p:cNvPr>
          <p:cNvSpPr txBox="1"/>
          <p:nvPr/>
        </p:nvSpPr>
        <p:spPr>
          <a:xfrm>
            <a:off x="3968391" y="3207349"/>
            <a:ext cx="19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  </a:t>
            </a:r>
            <a:r>
              <a:rPr kumimoji="1"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2022 </a:t>
            </a:r>
            <a:r>
              <a:rPr kumimoji="1" lang="en-US" altLang="zh-C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cvpr</a:t>
            </a:r>
            <a:endParaRPr kumimoji="1"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5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"/>
    </mc:Choice>
    <mc:Fallback xmlns="">
      <p:transition spd="slow" advTm="132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优缺点分析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20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DF79FD-C4E5-ECCC-5EE0-BF230A721DF6}"/>
              </a:ext>
            </a:extLst>
          </p:cNvPr>
          <p:cNvSpPr txBox="1"/>
          <p:nvPr/>
        </p:nvSpPr>
        <p:spPr>
          <a:xfrm>
            <a:off x="198407" y="723469"/>
            <a:ext cx="81605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zh-CN" altLang="en-US" dirty="0"/>
              <a:t>本文的采样方法的确是一种在</a:t>
            </a:r>
            <a:r>
              <a:rPr lang="en-US" altLang="zh-CN" dirty="0" err="1"/>
              <a:t>sdf</a:t>
            </a:r>
            <a:r>
              <a:rPr lang="zh-CN" altLang="en-US" dirty="0"/>
              <a:t>下较为自然的设计方案，提高了采样效率。相比于八叉树等，一定程度上避免了过拟合，挺好。</a:t>
            </a:r>
            <a:endParaRPr lang="en-US" altLang="zh-CN" dirty="0"/>
          </a:p>
          <a:p>
            <a:r>
              <a:rPr lang="zh-CN" altLang="en-US" dirty="0"/>
              <a:t>缺点（我认为是采样加速的共有问题）：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，快速收敛导致的部分结构缺失，依赖点云的初始化质量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，设置了</a:t>
            </a:r>
            <a:r>
              <a:rPr lang="en-US" altLang="zh-CN" dirty="0"/>
              <a:t>15000</a:t>
            </a:r>
            <a:r>
              <a:rPr lang="zh-CN" altLang="en-US" dirty="0"/>
              <a:t>个的点云，求交和计算间隔的成本挺高的（可能需要再次分块</a:t>
            </a:r>
            <a:r>
              <a:rPr lang="en-US" altLang="zh-CN" dirty="0" err="1"/>
              <a:t>pointnerf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8BA80B-F061-8F10-DD3E-7C4AACE2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47" y="2786541"/>
            <a:ext cx="3885515" cy="20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6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21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27">
            <a:extLst>
              <a:ext uri="{FF2B5EF4-FFF2-40B4-BE49-F238E27FC236}">
                <a16:creationId xmlns:a16="http://schemas.microsoft.com/office/drawing/2014/main" id="{A46425B2-AA41-4030-B221-C10C56846E20}"/>
              </a:ext>
            </a:extLst>
          </p:cNvPr>
          <p:cNvSpPr/>
          <p:nvPr/>
        </p:nvSpPr>
        <p:spPr>
          <a:xfrm>
            <a:off x="0" y="2510316"/>
            <a:ext cx="9144000" cy="5110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>
                <a:latin typeface="+mn-ea"/>
                <a:cs typeface="Times New Roman" charset="0"/>
              </a:rPr>
              <a:t>谢谢</a:t>
            </a:r>
            <a:r>
              <a:rPr lang="en-US" altLang="zh-CN" sz="2800" b="1" dirty="0">
                <a:latin typeface="+mn-ea"/>
                <a:cs typeface="Times New Roman" charset="0"/>
              </a:rPr>
              <a:t>!</a:t>
            </a:r>
            <a:endParaRPr lang="zh-CN" altLang="en-US" sz="2800" b="1" dirty="0">
              <a:latin typeface="+mn-ea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7"/>
          <p:cNvSpPr/>
          <p:nvPr/>
        </p:nvSpPr>
        <p:spPr>
          <a:xfrm>
            <a:off x="0" y="1765558"/>
            <a:ext cx="9144000" cy="1202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/>
              <a:t>Neural 3D Scene Reconstruction with the Manhattan-world Assumption </a:t>
            </a:r>
            <a:endParaRPr lang="zh-CN" altLang="en-US" sz="24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4415806" y="2968040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pic>
        <p:nvPicPr>
          <p:cNvPr id="1026" name="Picture 2" descr="子科技大学校徽图案带校名LOGO图片素材|png - 设计盒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0" y="2815"/>
            <a:ext cx="1081668" cy="10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383280" y="127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11045-3FD6-254F-A704-38CEBA5B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96" y="99163"/>
            <a:ext cx="812918" cy="812918"/>
          </a:xfrm>
          <a:prstGeom prst="rect">
            <a:avLst/>
          </a:prstGeom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0C853653-EB16-45A2-9473-EE091D5B7F3D}"/>
              </a:ext>
            </a:extLst>
          </p:cNvPr>
          <p:cNvSpPr txBox="1"/>
          <p:nvPr/>
        </p:nvSpPr>
        <p:spPr>
          <a:xfrm>
            <a:off x="3968391" y="3207349"/>
            <a:ext cx="19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  </a:t>
            </a:r>
            <a:r>
              <a:rPr kumimoji="1"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2022 </a:t>
            </a:r>
            <a:r>
              <a:rPr kumimoji="1" lang="en-US" altLang="zh-C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cvpr</a:t>
            </a:r>
            <a:endParaRPr kumimoji="1"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61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"/>
    </mc:Choice>
    <mc:Fallback xmlns="">
      <p:transition spd="slow" advTm="132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主要贡献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23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5372E9-CB01-6BDC-3BAD-B5C88DBB876B}"/>
              </a:ext>
            </a:extLst>
          </p:cNvPr>
          <p:cNvSpPr txBox="1"/>
          <p:nvPr/>
        </p:nvSpPr>
        <p:spPr>
          <a:xfrm>
            <a:off x="241191" y="1610199"/>
            <a:ext cx="834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zh-CN" altLang="en-US" dirty="0"/>
              <a:t>引入了深度、法向量的监督，并使用了分割标签来保证正确的几何建模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30AE2-6DF3-55C7-077B-3372B6F35C7F}"/>
              </a:ext>
            </a:extLst>
          </p:cNvPr>
          <p:cNvSpPr txBox="1"/>
          <p:nvPr/>
        </p:nvSpPr>
        <p:spPr>
          <a:xfrm>
            <a:off x="241191" y="750347"/>
            <a:ext cx="8197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问题根源：</a:t>
            </a:r>
            <a:endParaRPr lang="en-US" altLang="zh-CN" dirty="0"/>
          </a:p>
          <a:p>
            <a:r>
              <a:rPr lang="zh-CN" altLang="en-US" dirty="0"/>
              <a:t>作者认为</a:t>
            </a:r>
            <a:r>
              <a:rPr lang="zh-CN" altLang="en-US" dirty="0">
                <a:solidFill>
                  <a:srgbClr val="FF0000"/>
                </a:solidFill>
              </a:rPr>
              <a:t>室内</a:t>
            </a:r>
            <a:r>
              <a:rPr lang="zh-CN" altLang="en-US" dirty="0"/>
              <a:t>的重建场景中，存在的主要问题是无纹理区域过多，且主要集中在墙体和地板等位置。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783FAC-988B-8AE0-5654-B070CC9D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692" y="2508788"/>
            <a:ext cx="4512011" cy="23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24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C266F8-9DD3-5238-BBC9-BBE2F93E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1" y="1052910"/>
            <a:ext cx="8679797" cy="21776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188F72-AA14-9D2E-2BE3-8A202673E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99" y="3543296"/>
            <a:ext cx="2478259" cy="6683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E82804-6B7A-C7F9-8269-1F5162EE5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816" y="3587222"/>
            <a:ext cx="2478259" cy="6061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13955A-E811-89C6-BC38-8A088B697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458" y="3600035"/>
            <a:ext cx="2577402" cy="5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82"/>
    </mc:Choice>
    <mc:Fallback xmlns="">
      <p:transition advTm="78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25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2E56BE9-457E-DCAC-3A78-B5B03E9AC640}"/>
              </a:ext>
            </a:extLst>
          </p:cNvPr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5E357D-F08A-4B4E-7C8B-44F0DE8F3AB0}"/>
              </a:ext>
            </a:extLst>
          </p:cNvPr>
          <p:cNvSpPr txBox="1"/>
          <p:nvPr/>
        </p:nvSpPr>
        <p:spPr>
          <a:xfrm>
            <a:off x="494769" y="889462"/>
            <a:ext cx="794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核心点：曼哈顿世界约束</a:t>
            </a:r>
            <a:endParaRPr lang="en-US" altLang="zh-CN" dirty="0"/>
          </a:p>
          <a:p>
            <a:r>
              <a:rPr lang="zh-CN" altLang="en-US" dirty="0"/>
              <a:t>对于每个像素点，使用类似</a:t>
            </a:r>
            <a:r>
              <a:rPr lang="en-US" altLang="zh-CN" dirty="0" err="1"/>
              <a:t>rgb</a:t>
            </a:r>
            <a:r>
              <a:rPr lang="zh-CN" altLang="en-US" dirty="0"/>
              <a:t>的标签约束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F7F161-47C1-F820-ED28-41051136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1" y="1655947"/>
            <a:ext cx="1335031" cy="4614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578015-D1F2-0E1A-6560-5DEC8208A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660" y="1655947"/>
            <a:ext cx="2225233" cy="5029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5446A3-E3C8-B29A-5F78-6EC538ADE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93" y="1705527"/>
            <a:ext cx="2293819" cy="51058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C6934C5-D417-D607-2272-B70361CCAC9D}"/>
              </a:ext>
            </a:extLst>
          </p:cNvPr>
          <p:cNvSpPr txBox="1"/>
          <p:nvPr/>
        </p:nvSpPr>
        <p:spPr>
          <a:xfrm>
            <a:off x="494768" y="2385845"/>
            <a:ext cx="7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对于推测出标签的像素点，分别计算是地板还是墙壁的法向量损失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C7BB9DB-AE86-CDC2-7208-8C14A5E6D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78" y="2953246"/>
            <a:ext cx="1691787" cy="32006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923DB93-5C70-C639-30AB-D0647B927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5109" y="2996906"/>
            <a:ext cx="2225233" cy="3505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FBABCED-20D7-99FF-611E-6BE028989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0342" y="2967039"/>
            <a:ext cx="2636748" cy="41151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68FDAEC-CE80-1C0F-89D6-0DB17CBFB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1004" y="3296932"/>
            <a:ext cx="3310856" cy="169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实验结果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26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10B472-CFBA-61BE-00CA-0CB5BE7A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42" y="1117346"/>
            <a:ext cx="4262022" cy="11925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55A1E1-0624-6834-92EC-B46DB547F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364" y="1327160"/>
            <a:ext cx="4574246" cy="2811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35580F-EEC8-EDBE-42E5-8E88A9525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05" y="2500827"/>
            <a:ext cx="3566469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4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7"/>
          <p:cNvSpPr/>
          <p:nvPr/>
        </p:nvSpPr>
        <p:spPr>
          <a:xfrm>
            <a:off x="0" y="1765558"/>
            <a:ext cx="9144000" cy="1202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/>
              <a:t>Self-supervised Super-plane for Neural 3D Reconstruction</a:t>
            </a:r>
            <a:endParaRPr lang="zh-CN" altLang="en-US" sz="24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4415806" y="2968040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pic>
        <p:nvPicPr>
          <p:cNvPr id="1026" name="Picture 2" descr="子科技大学校徽图案带校名LOGO图片素材|png - 设计盒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0" y="2815"/>
            <a:ext cx="1081668" cy="10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383280" y="127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11045-3FD6-254F-A704-38CEBA5B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96" y="99163"/>
            <a:ext cx="812918" cy="812918"/>
          </a:xfrm>
          <a:prstGeom prst="rect">
            <a:avLst/>
          </a:prstGeom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0C853653-EB16-45A2-9473-EE091D5B7F3D}"/>
              </a:ext>
            </a:extLst>
          </p:cNvPr>
          <p:cNvSpPr txBox="1"/>
          <p:nvPr/>
        </p:nvSpPr>
        <p:spPr>
          <a:xfrm>
            <a:off x="3968391" y="3207349"/>
            <a:ext cx="19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  </a:t>
            </a:r>
            <a:r>
              <a:rPr kumimoji="1"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2023 </a:t>
            </a:r>
            <a:r>
              <a:rPr kumimoji="1" lang="en-US" altLang="zh-C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cvpr</a:t>
            </a:r>
            <a:endParaRPr kumimoji="1"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18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"/>
    </mc:Choice>
    <mc:Fallback xmlns="">
      <p:transition spd="slow" advTm="132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主要贡献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28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5372E9-CB01-6BDC-3BAD-B5C88DBB876B}"/>
              </a:ext>
            </a:extLst>
          </p:cNvPr>
          <p:cNvSpPr txBox="1"/>
          <p:nvPr/>
        </p:nvSpPr>
        <p:spPr>
          <a:xfrm>
            <a:off x="376843" y="2409343"/>
            <a:ext cx="834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zh-CN" altLang="en-US" dirty="0"/>
              <a:t>提出了一种自监督的法向量聚类方法，能够提升弱纹理区域的表现，并实现对表面的分割。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30AE2-6DF3-55C7-077B-3372B6F35C7F}"/>
              </a:ext>
            </a:extLst>
          </p:cNvPr>
          <p:cNvSpPr txBox="1"/>
          <p:nvPr/>
        </p:nvSpPr>
        <p:spPr>
          <a:xfrm>
            <a:off x="376843" y="830641"/>
            <a:ext cx="8197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问题根源：</a:t>
            </a:r>
            <a:endParaRPr lang="en-US" altLang="zh-CN" dirty="0"/>
          </a:p>
          <a:p>
            <a:r>
              <a:rPr lang="zh-CN" altLang="en-US" dirty="0"/>
              <a:t>作者认为室内的重建场景中，存在的主要问题是无纹理区域过多，导致图像间难以匹配。主流的方法是用预训练的网络提供法向量或者深度监督。</a:t>
            </a:r>
            <a:endParaRPr lang="en-US" altLang="zh-CN" dirty="0"/>
          </a:p>
          <a:p>
            <a:r>
              <a:rPr lang="zh-CN" altLang="en-US" dirty="0"/>
              <a:t>但预训练网络限制了使用场景，需要大量的数据和成本。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305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29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B82B20-214C-2AC7-8AD9-7370CCA5D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1" y="802190"/>
            <a:ext cx="7595398" cy="22485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FBAFE9-43FB-3739-D3C5-B18097083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4" y="2940175"/>
            <a:ext cx="8220252" cy="19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5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82"/>
    </mc:Choice>
    <mc:Fallback xmlns="">
      <p:transition advTm="78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主要贡献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3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5372E9-CB01-6BDC-3BAD-B5C88DBB876B}"/>
              </a:ext>
            </a:extLst>
          </p:cNvPr>
          <p:cNvSpPr txBox="1"/>
          <p:nvPr/>
        </p:nvSpPr>
        <p:spPr>
          <a:xfrm>
            <a:off x="376844" y="3989693"/>
            <a:ext cx="663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，基于</a:t>
            </a:r>
            <a:r>
              <a:rPr lang="en-US" altLang="zh-CN" dirty="0"/>
              <a:t>patch</a:t>
            </a:r>
            <a:r>
              <a:rPr lang="zh-CN" altLang="en-US" dirty="0"/>
              <a:t>的</a:t>
            </a:r>
            <a:r>
              <a:rPr lang="en-US" altLang="zh-CN" dirty="0"/>
              <a:t>warp</a:t>
            </a:r>
            <a:r>
              <a:rPr lang="zh-CN" altLang="en-US" dirty="0"/>
              <a:t>方法来提供几何矫正。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，基于</a:t>
            </a:r>
            <a:r>
              <a:rPr lang="en-US" altLang="zh-CN" dirty="0"/>
              <a:t>1</a:t>
            </a:r>
            <a:r>
              <a:rPr lang="zh-CN" altLang="en-US" dirty="0"/>
              <a:t>方法提出了对应的</a:t>
            </a:r>
            <a:r>
              <a:rPr lang="en-US" altLang="zh-CN" dirty="0"/>
              <a:t>loss</a:t>
            </a:r>
            <a:r>
              <a:rPr lang="zh-CN" altLang="en-US" dirty="0"/>
              <a:t>来处理极端情况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30AE2-6DF3-55C7-077B-3372B6F35C7F}"/>
              </a:ext>
            </a:extLst>
          </p:cNvPr>
          <p:cNvSpPr txBox="1"/>
          <p:nvPr/>
        </p:nvSpPr>
        <p:spPr>
          <a:xfrm>
            <a:off x="376844" y="830641"/>
            <a:ext cx="663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问题根源：</a:t>
            </a:r>
            <a:endParaRPr lang="en-US" altLang="zh-CN" dirty="0"/>
          </a:p>
          <a:p>
            <a:r>
              <a:rPr lang="zh-CN" altLang="en-US" dirty="0"/>
              <a:t>作者认为隐式神经渲染在高频信息的学习上存在缺陷，因此会影响模型对物体的建模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441976-92ED-075B-65E7-1D41A534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782" y="1547896"/>
            <a:ext cx="3890356" cy="232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30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2E56BE9-457E-DCAC-3A78-B5B03E9AC640}"/>
              </a:ext>
            </a:extLst>
          </p:cNvPr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5E357D-F08A-4B4E-7C8B-44F0DE8F3AB0}"/>
              </a:ext>
            </a:extLst>
          </p:cNvPr>
          <p:cNvSpPr txBox="1"/>
          <p:nvPr/>
        </p:nvSpPr>
        <p:spPr>
          <a:xfrm>
            <a:off x="494769" y="889462"/>
            <a:ext cx="7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超平面约束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C12701-88E3-D889-3AA9-35151A36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13" y="803292"/>
            <a:ext cx="3442428" cy="7979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386A215-4D34-6D42-8C69-121AFF9BE327}"/>
              </a:ext>
            </a:extLst>
          </p:cNvPr>
          <p:cNvSpPr txBox="1"/>
          <p:nvPr/>
        </p:nvSpPr>
        <p:spPr>
          <a:xfrm>
            <a:off x="494768" y="1909974"/>
            <a:ext cx="7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特殊区域掩码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8C93F50-B9C4-BB1F-2AC6-071862D3F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867" y="1678911"/>
            <a:ext cx="3700088" cy="17565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34F9D01-CD22-795E-9EC1-CFCBAD6226EA}"/>
              </a:ext>
            </a:extLst>
          </p:cNvPr>
          <p:cNvSpPr txBox="1"/>
          <p:nvPr/>
        </p:nvSpPr>
        <p:spPr>
          <a:xfrm>
            <a:off x="494769" y="3297168"/>
            <a:ext cx="7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Eikonal</a:t>
            </a:r>
            <a:r>
              <a:rPr lang="en-US" altLang="zh-CN" dirty="0"/>
              <a:t> Loss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6DEF5A6-DEAA-C190-4D47-63EB210E0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748" y="3313685"/>
            <a:ext cx="2161397" cy="49941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70CC4FD-94F6-5F89-E34C-8532E3C15EDD}"/>
              </a:ext>
            </a:extLst>
          </p:cNvPr>
          <p:cNvSpPr txBox="1"/>
          <p:nvPr/>
        </p:nvSpPr>
        <p:spPr>
          <a:xfrm>
            <a:off x="494769" y="4089173"/>
            <a:ext cx="794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深度损失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69FCB09-B6EA-3AA6-FE1B-F8B2FE315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1622" y="4033788"/>
            <a:ext cx="1935648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4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实验结果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31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97F158-18BC-A964-0DD8-B2D6ADA63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4" y="773777"/>
            <a:ext cx="5782436" cy="18117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9E5615-ABE7-CA86-6C40-E2B21E5C1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70" y="2568823"/>
            <a:ext cx="6600091" cy="14867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7ED48F-C79C-0E5F-121E-6AF1EED9E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70" y="3977982"/>
            <a:ext cx="7003387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优缺点分析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32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DF79FD-C4E5-ECCC-5EE0-BF230A721DF6}"/>
              </a:ext>
            </a:extLst>
          </p:cNvPr>
          <p:cNvSpPr txBox="1"/>
          <p:nvPr/>
        </p:nvSpPr>
        <p:spPr>
          <a:xfrm>
            <a:off x="198407" y="723469"/>
            <a:ext cx="8160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zh-CN" altLang="en-US" dirty="0"/>
              <a:t>第一篇自监督方法，相比于</a:t>
            </a:r>
            <a:r>
              <a:rPr lang="en-US" altLang="zh-CN" dirty="0"/>
              <a:t>baseline</a:t>
            </a:r>
            <a:r>
              <a:rPr lang="zh-CN" altLang="en-US" dirty="0"/>
              <a:t>有较大的提升（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可以考虑改进的点：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，网路结构还是纯</a:t>
            </a:r>
            <a:r>
              <a:rPr lang="en-US" altLang="zh-CN" dirty="0" err="1"/>
              <a:t>mlp</a:t>
            </a:r>
            <a:r>
              <a:rPr lang="zh-CN" altLang="en-US" dirty="0"/>
              <a:t>，没有用上深度信息（</a:t>
            </a:r>
            <a:r>
              <a:rPr lang="en-US" altLang="zh-CN" dirty="0" err="1"/>
              <a:t>monosdf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，聚类的方法是否合理，码本的方法是否可用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，法向量是否有加入的必要（与深度相比）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B7993F-B379-72AB-4F21-8479CA3E40FB}"/>
              </a:ext>
            </a:extLst>
          </p:cNvPr>
          <p:cNvSpPr txBox="1"/>
          <p:nvPr/>
        </p:nvSpPr>
        <p:spPr>
          <a:xfrm>
            <a:off x="0" y="2553439"/>
            <a:ext cx="7499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Sturctnerf</a:t>
            </a:r>
            <a:r>
              <a:rPr lang="zh-CN" altLang="en-US" dirty="0"/>
              <a:t>的核心是处理少视角的问题，思路类似？有监督。通常</a:t>
            </a:r>
            <a:r>
              <a:rPr lang="en-US" altLang="zh-CN" dirty="0" err="1"/>
              <a:t>sdf</a:t>
            </a:r>
            <a:r>
              <a:rPr lang="en-US" altLang="zh-CN" dirty="0"/>
              <a:t>-base</a:t>
            </a:r>
            <a:r>
              <a:rPr lang="zh-CN" altLang="en-US" dirty="0"/>
              <a:t>和</a:t>
            </a:r>
            <a:r>
              <a:rPr lang="en-US" altLang="zh-CN" dirty="0"/>
              <a:t>voxel-base</a:t>
            </a:r>
            <a:r>
              <a:rPr lang="zh-CN" altLang="en-US" dirty="0"/>
              <a:t>不会互相比。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55ABA3-EB70-5E23-14E7-2775A70D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722" y="3083136"/>
            <a:ext cx="3353059" cy="192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4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0ED5DB-01CD-A0B1-C17C-73975841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2" y="762707"/>
            <a:ext cx="8062030" cy="28948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1ABF9BE-88DB-1132-182C-1FDD7AD97149}"/>
              </a:ext>
            </a:extLst>
          </p:cNvPr>
          <p:cNvSpPr txBox="1"/>
          <p:nvPr/>
        </p:nvSpPr>
        <p:spPr>
          <a:xfrm>
            <a:off x="394854" y="4029688"/>
            <a:ext cx="835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为了提供更精确的模型，本文同时优化了基于隐式神经和基于</a:t>
            </a:r>
            <a:r>
              <a:rPr lang="en-US" altLang="zh-CN" dirty="0" err="1"/>
              <a:t>mvs</a:t>
            </a:r>
            <a:r>
              <a:rPr lang="zh-CN" altLang="en-US" dirty="0"/>
              <a:t>的渲染方法。</a:t>
            </a:r>
          </a:p>
        </p:txBody>
      </p:sp>
    </p:spTree>
    <p:extLst>
      <p:ext uri="{BB962C8B-B14F-4D97-AF65-F5344CB8AC3E}">
        <p14:creationId xmlns:p14="http://schemas.microsoft.com/office/powerpoint/2010/main" val="257292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5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ABF9BE-88DB-1132-182C-1FDD7AD97149}"/>
              </a:ext>
            </a:extLst>
          </p:cNvPr>
          <p:cNvSpPr txBox="1"/>
          <p:nvPr/>
        </p:nvSpPr>
        <p:spPr>
          <a:xfrm>
            <a:off x="203661" y="879164"/>
            <a:ext cx="8354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</a:t>
            </a:r>
            <a:r>
              <a:rPr lang="en-US" altLang="zh-CN" dirty="0"/>
              <a:t>warp</a:t>
            </a:r>
            <a:r>
              <a:rPr lang="zh-CN" altLang="en-US" dirty="0"/>
              <a:t>会存在诸多误匹配、不在源图像范围内以及遮挡的现象，作者设置了两种对应的掩码：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，投影掩码，剔除下述三种情况。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）投影点不在源图像内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source</a:t>
            </a:r>
            <a:r>
              <a:rPr lang="zh-CN" altLang="en-US" dirty="0"/>
              <a:t>图像和</a:t>
            </a:r>
            <a:r>
              <a:rPr lang="en-US" altLang="zh-CN" dirty="0"/>
              <a:t>reference</a:t>
            </a:r>
            <a:r>
              <a:rPr lang="zh-CN" altLang="en-US" dirty="0"/>
              <a:t>图像位于平面的两侧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）相机离平面太近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，遮挡误差</a:t>
            </a:r>
            <a:endParaRPr lang="en-US" altLang="zh-CN" dirty="0"/>
          </a:p>
          <a:p>
            <a:r>
              <a:rPr lang="en-US" altLang="zh-CN" dirty="0"/>
              <a:t>Reference</a:t>
            </a:r>
            <a:r>
              <a:rPr lang="zh-CN" altLang="en-US" dirty="0"/>
              <a:t>对应的点重投影到</a:t>
            </a:r>
            <a:r>
              <a:rPr lang="en-US" altLang="zh-CN" dirty="0"/>
              <a:t>source</a:t>
            </a:r>
            <a:r>
              <a:rPr lang="zh-CN" altLang="en-US" dirty="0"/>
              <a:t>可能出现遮挡，因此需要再查询对应射线的透明度。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C1EBC4-D8D7-083B-25BA-A9FD22E6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0" y="3741102"/>
            <a:ext cx="3650296" cy="6934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88E075-C25B-9524-9462-0B15FCAE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565" y="3539154"/>
            <a:ext cx="4458086" cy="5486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BDA41E2-9B0F-3951-3E35-450E6FCBB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446" y="4214815"/>
            <a:ext cx="2636532" cy="6934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AA495C-FBF0-A186-A5A2-7A6C40409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102" y="4205436"/>
            <a:ext cx="2824070" cy="6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3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>
            <a:extLst>
              <a:ext uri="{FF2B5EF4-FFF2-40B4-BE49-F238E27FC236}">
                <a16:creationId xmlns:a16="http://schemas.microsoft.com/office/drawing/2014/main" id="{86DCEFFF-9713-7994-2540-29FB86283AAD}"/>
              </a:ext>
            </a:extLst>
          </p:cNvPr>
          <p:cNvSpPr/>
          <p:nvPr/>
        </p:nvSpPr>
        <p:spPr>
          <a:xfrm>
            <a:off x="8104517" y="1311215"/>
            <a:ext cx="470140" cy="20272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实验结果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6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73B7A5-E1AB-8615-85CD-2C1FF9E0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76" y="2632538"/>
            <a:ext cx="4837535" cy="24489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D9CC77-8086-C252-CAB1-D352F61FB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" y="699695"/>
            <a:ext cx="8290380" cy="1811268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5F70F2D3-14A6-3889-30F9-05BE5CF6937B}"/>
              </a:ext>
            </a:extLst>
          </p:cNvPr>
          <p:cNvSpPr/>
          <p:nvPr/>
        </p:nvSpPr>
        <p:spPr>
          <a:xfrm>
            <a:off x="8182155" y="1345721"/>
            <a:ext cx="470140" cy="202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A144A6C-4D0B-DAE0-185E-D1D957F08E85}"/>
              </a:ext>
            </a:extLst>
          </p:cNvPr>
          <p:cNvSpPr/>
          <p:nvPr/>
        </p:nvSpPr>
        <p:spPr>
          <a:xfrm>
            <a:off x="8182155" y="2240844"/>
            <a:ext cx="470140" cy="202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5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优缺点分析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7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DF79FD-C4E5-ECCC-5EE0-BF230A721DF6}"/>
              </a:ext>
            </a:extLst>
          </p:cNvPr>
          <p:cNvSpPr txBox="1"/>
          <p:nvPr/>
        </p:nvSpPr>
        <p:spPr>
          <a:xfrm>
            <a:off x="198407" y="1150477"/>
            <a:ext cx="8160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zh-CN" altLang="en-US" dirty="0"/>
              <a:t>发现了</a:t>
            </a:r>
            <a:r>
              <a:rPr lang="en-US" altLang="zh-CN" dirty="0" err="1"/>
              <a:t>sdf</a:t>
            </a:r>
            <a:r>
              <a:rPr lang="zh-CN" altLang="en-US" dirty="0"/>
              <a:t>系列对高频表征的缺失问题，并利用了</a:t>
            </a:r>
            <a:r>
              <a:rPr lang="en-US" altLang="zh-CN" dirty="0" err="1"/>
              <a:t>mvs</a:t>
            </a:r>
            <a:r>
              <a:rPr lang="zh-CN" altLang="en-US" dirty="0"/>
              <a:t>进行合理的矫正。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，如果</a:t>
            </a:r>
            <a:r>
              <a:rPr lang="en-US" altLang="zh-CN" dirty="0" err="1"/>
              <a:t>mvs</a:t>
            </a:r>
            <a:r>
              <a:rPr lang="zh-CN" altLang="en-US" dirty="0"/>
              <a:t>完全可信，那么为什么要用隐式方法。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，对于更普遍的存在高光的场景，表现不佳。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，法向量的估计不准。</a:t>
            </a:r>
          </a:p>
        </p:txBody>
      </p:sp>
    </p:spTree>
    <p:extLst>
      <p:ext uri="{BB962C8B-B14F-4D97-AF65-F5344CB8AC3E}">
        <p14:creationId xmlns:p14="http://schemas.microsoft.com/office/powerpoint/2010/main" val="26342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7"/>
          <p:cNvSpPr/>
          <p:nvPr/>
        </p:nvSpPr>
        <p:spPr>
          <a:xfrm>
            <a:off x="0" y="1765558"/>
            <a:ext cx="9144000" cy="1202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err="1"/>
              <a:t>NeuRIS</a:t>
            </a:r>
            <a:r>
              <a:rPr lang="en-US" altLang="zh-CN" sz="2400" dirty="0"/>
              <a:t>: Neural Reconstruction of Indoor Scenes Using Normal Priors</a:t>
            </a:r>
            <a:endParaRPr lang="zh-CN" altLang="en-US" sz="24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4415806" y="2968040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pic>
        <p:nvPicPr>
          <p:cNvPr id="1026" name="Picture 2" descr="子科技大学校徽图案带校名LOGO图片素材|png - 设计盒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0" y="2815"/>
            <a:ext cx="1081668" cy="10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383280" y="127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11045-3FD6-254F-A704-38CEBA5B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96" y="99163"/>
            <a:ext cx="812918" cy="812918"/>
          </a:xfrm>
          <a:prstGeom prst="rect">
            <a:avLst/>
          </a:prstGeom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0C853653-EB16-45A2-9473-EE091D5B7F3D}"/>
              </a:ext>
            </a:extLst>
          </p:cNvPr>
          <p:cNvSpPr txBox="1"/>
          <p:nvPr/>
        </p:nvSpPr>
        <p:spPr>
          <a:xfrm>
            <a:off x="3968391" y="3207349"/>
            <a:ext cx="19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  </a:t>
            </a:r>
            <a:r>
              <a:rPr kumimoji="1"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2022 </a:t>
            </a:r>
            <a:r>
              <a:rPr kumimoji="1" lang="en-US" altLang="zh-C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eccv</a:t>
            </a:r>
            <a:endParaRPr kumimoji="1"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0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"/>
    </mc:Choice>
    <mc:Fallback xmlns="">
      <p:transition spd="slow" advTm="132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主要贡献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9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5372E9-CB01-6BDC-3BAD-B5C88DBB876B}"/>
              </a:ext>
            </a:extLst>
          </p:cNvPr>
          <p:cNvSpPr txBox="1"/>
          <p:nvPr/>
        </p:nvSpPr>
        <p:spPr>
          <a:xfrm>
            <a:off x="376844" y="3376182"/>
            <a:ext cx="663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，引入了预训练的室内法向量估计网络来提供信息。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，提出两阶段的法向量监督方案来提升模型质量。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30AE2-6DF3-55C7-077B-3372B6F35C7F}"/>
              </a:ext>
            </a:extLst>
          </p:cNvPr>
          <p:cNvSpPr txBox="1"/>
          <p:nvPr/>
        </p:nvSpPr>
        <p:spPr>
          <a:xfrm>
            <a:off x="376844" y="830641"/>
            <a:ext cx="6633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问题根源：</a:t>
            </a:r>
            <a:endParaRPr lang="en-US" altLang="zh-CN" dirty="0"/>
          </a:p>
          <a:p>
            <a:r>
              <a:rPr lang="zh-CN" altLang="en-US" dirty="0"/>
              <a:t>作者认为室内场景的三维重建由于缺乏纹理和先验导致效果不佳。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699B7B-8169-EC1C-D750-A85B43EB2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2" y="1859222"/>
            <a:ext cx="7094835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4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168157</TotalTime>
  <Words>1137</Words>
  <Application>Microsoft Office PowerPoint</Application>
  <PresentationFormat>全屏显示(16:9)</PresentationFormat>
  <Paragraphs>166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宋体</vt:lpstr>
      <vt:lpstr>Microsoft YaHei</vt:lpstr>
      <vt:lpstr>Microsoft YaHei</vt:lpstr>
      <vt:lpstr>系统字体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Demi Deng</dc:creator>
  <cp:lastModifiedBy>mingzhi ye</cp:lastModifiedBy>
  <cp:revision>7330</cp:revision>
  <cp:lastPrinted>2018-07-11T09:12:52Z</cp:lastPrinted>
  <dcterms:created xsi:type="dcterms:W3CDTF">2018-06-23T13:48:41Z</dcterms:created>
  <dcterms:modified xsi:type="dcterms:W3CDTF">2023-12-21T03:58:10Z</dcterms:modified>
</cp:coreProperties>
</file>